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8" r:id="rId3"/>
    <p:sldMasterId id="2147483692" r:id="rId4"/>
  </p:sldMasterIdLst>
  <p:notesMasterIdLst>
    <p:notesMasterId r:id="rId26"/>
  </p:notesMasterIdLst>
  <p:handoutMasterIdLst>
    <p:handoutMasterId r:id="rId27"/>
  </p:handoutMasterIdLst>
  <p:sldIdLst>
    <p:sldId id="257" r:id="rId5"/>
    <p:sldId id="258" r:id="rId6"/>
    <p:sldId id="523" r:id="rId7"/>
    <p:sldId id="524" r:id="rId8"/>
    <p:sldId id="530" r:id="rId9"/>
    <p:sldId id="525" r:id="rId10"/>
    <p:sldId id="527" r:id="rId11"/>
    <p:sldId id="528" r:id="rId12"/>
    <p:sldId id="529" r:id="rId13"/>
    <p:sldId id="526" r:id="rId14"/>
    <p:sldId id="2204" r:id="rId15"/>
    <p:sldId id="2205" r:id="rId16"/>
    <p:sldId id="2206" r:id="rId17"/>
    <p:sldId id="535" r:id="rId18"/>
    <p:sldId id="533" r:id="rId19"/>
    <p:sldId id="532" r:id="rId20"/>
    <p:sldId id="536" r:id="rId21"/>
    <p:sldId id="538" r:id="rId22"/>
    <p:sldId id="540" r:id="rId23"/>
    <p:sldId id="537" r:id="rId24"/>
    <p:sldId id="539" r:id="rId25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1928"/>
    <a:srgbClr val="F20000"/>
    <a:srgbClr val="FF00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9" autoAdjust="0"/>
    <p:restoredTop sz="94816" autoAdjust="0"/>
  </p:normalViewPr>
  <p:slideViewPr>
    <p:cSldViewPr snapToGrid="0">
      <p:cViewPr varScale="1">
        <p:scale>
          <a:sx n="61" d="100"/>
          <a:sy n="61" d="100"/>
        </p:scale>
        <p:origin x="872" y="60"/>
      </p:cViewPr>
      <p:guideLst/>
    </p:cSldViewPr>
  </p:slideViewPr>
  <p:outlineViewPr>
    <p:cViewPr>
      <p:scale>
        <a:sx n="33" d="100"/>
        <a:sy n="33" d="100"/>
      </p:scale>
      <p:origin x="0" y="-9906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C0FCF-71F2-4535-BB20-1ECC5D6051AB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23768-21C7-4F11-9C2A-FDEF0EA711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7491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97E3B-1076-48FA-9D2C-BD18E7FA69C3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498ED-AA80-4DA5-A109-C39146F0A8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6244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37265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4364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B498ED-AA80-4DA5-A109-C39146F0A8D2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7589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B498ED-AA80-4DA5-A109-C39146F0A8D2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35557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B498ED-AA80-4DA5-A109-C39146F0A8D2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3484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5800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40514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97655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82118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86696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1951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0090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36841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1661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828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9690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827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19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9120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1413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498ED-AA80-4DA5-A109-C39146F0A8D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7598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88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551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2921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15184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597253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773238"/>
            <a:ext cx="5384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773238"/>
            <a:ext cx="5384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572942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0689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1604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773238"/>
            <a:ext cx="5384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773238"/>
            <a:ext cx="5384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432230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5403297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9551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4014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773238"/>
            <a:ext cx="5384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773238"/>
            <a:ext cx="5384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919980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256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810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36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3939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776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462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474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978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0F609-FB96-4239-ACAC-8801AC0C8E91}" type="datetimeFigureOut">
              <a:rPr lang="sv-SE" smtClean="0"/>
              <a:t>2025-03-21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9BA89-3064-4324-95A2-BC0ACFE8CC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65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5" y="179388"/>
            <a:ext cx="11652249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06967" y="1085851"/>
            <a:ext cx="111506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732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239185" y="6477001"/>
            <a:ext cx="11755967" cy="244475"/>
          </a:xfrm>
          <a:prstGeom prst="rect">
            <a:avLst/>
          </a:prstGeom>
          <a:solidFill>
            <a:srgbClr val="C51F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sv-SE" altLang="sv-SE" sz="1000">
                <a:solidFill>
                  <a:schemeClr val="bg1"/>
                </a:solidFill>
              </a:rPr>
              <a:t>Nybro Bostads AB – www.nybrobostadsab.se – info@nybrobostadsab.se – Tel 0481-459 00</a:t>
            </a:r>
          </a:p>
        </p:txBody>
      </p:sp>
    </p:spTree>
    <p:extLst>
      <p:ext uri="{BB962C8B-B14F-4D97-AF65-F5344CB8AC3E}">
        <p14:creationId xmlns:p14="http://schemas.microsoft.com/office/powerpoint/2010/main" val="600663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5" y="179388"/>
            <a:ext cx="11652249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06967" y="1085851"/>
            <a:ext cx="111506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732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239185" y="6477001"/>
            <a:ext cx="11755967" cy="244475"/>
          </a:xfrm>
          <a:prstGeom prst="rect">
            <a:avLst/>
          </a:prstGeom>
          <a:solidFill>
            <a:srgbClr val="C51F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v-SE" altLang="sv-SE" sz="1000">
                <a:solidFill>
                  <a:schemeClr val="bg1"/>
                </a:solidFill>
              </a:rPr>
              <a:t>Nybro Bostads AB – www.nbab.se – info@nbab.se – Tel 0481-459 00</a:t>
            </a:r>
          </a:p>
        </p:txBody>
      </p:sp>
    </p:spTree>
    <p:extLst>
      <p:ext uri="{BB962C8B-B14F-4D97-AF65-F5344CB8AC3E}">
        <p14:creationId xmlns:p14="http://schemas.microsoft.com/office/powerpoint/2010/main" val="390846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C3300"/>
        </a:buClr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5" y="179388"/>
            <a:ext cx="11652249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06967" y="1085851"/>
            <a:ext cx="111506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732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239185" y="6477001"/>
            <a:ext cx="11755967" cy="244475"/>
          </a:xfrm>
          <a:prstGeom prst="rect">
            <a:avLst/>
          </a:prstGeom>
          <a:solidFill>
            <a:srgbClr val="C51F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sv-SE" altLang="sv-SE" sz="1000">
                <a:solidFill>
                  <a:schemeClr val="bg1"/>
                </a:solidFill>
              </a:rPr>
              <a:t>Nybro Bostads AB – www.nybrobostadsab.se – info@nybrobostadsab.se – Tel 0481-459 00</a:t>
            </a:r>
          </a:p>
        </p:txBody>
      </p:sp>
    </p:spTree>
    <p:extLst>
      <p:ext uri="{BB962C8B-B14F-4D97-AF65-F5344CB8AC3E}">
        <p14:creationId xmlns:p14="http://schemas.microsoft.com/office/powerpoint/2010/main" val="407141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hyperlink" Target="Granskningsrapport%20AB%20Nybro%20Brunn.pdf" TargetMode="External"/><Relationship Id="rId4" Type="http://schemas.openxmlformats.org/officeDocument/2006/relationships/hyperlink" Target="&#197;rsredovisning%20ABNB%202024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Punkt%2010%202022-01-24%20KF%20&#167;%2017%20-%20Blaga%20Nytt%20f&#246;rslag%20till%20Best&#228;mmelser%20om%20ers&#228;ttning%20till%20Nybro%20kommuns%20f&#246;rtroendevalda_.pdf" TargetMode="External"/><Relationship Id="rId4" Type="http://schemas.openxmlformats.org/officeDocument/2006/relationships/hyperlink" Target="Best&#228;mmelser%20om%20ers&#228;ttning%20till%20Nybro%20kommuns%20f&#246;rtroendevalda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Punkt%2012%202022-12-19%20KF%20&#167;%20404%20-%20Val%20av%20lekmannarevisor%20och%20ers&#228;ttare%20f&#246;r%20Nybro%20Bostads%20AB%20och%20AB%20Nybro%20Brunn.pdf" TargetMode="External"/><Relationship Id="rId3" Type="http://schemas.openxmlformats.org/officeDocument/2006/relationships/image" Target="../media/image2.emf"/><Relationship Id="rId7" Type="http://schemas.openxmlformats.org/officeDocument/2006/relationships/hyperlink" Target="Punkt%2012%202022-12-19%20KF%20&#167;%20380%20-%20Val%20av%20ordf&#246;rande%20och%20vice%20ordf&#246;rande%20i%20NBAB%20och%20ABNB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2021-03-15%20KF%20&#167;%2032%20Fyllnadsval%20av%20ny%20ers&#228;ttare%20i%20styrelserna.pdf" TargetMode="External"/><Relationship Id="rId5" Type="http://schemas.openxmlformats.org/officeDocument/2006/relationships/hyperlink" Target="Punkt%2012%202022-12-19%20KF%20&#167;%20379%20-%20Val%20av%20ledam&#246;ter%20och%20ers&#228;ttare%20i%20styrelserna%20f&#246;r%20Nybro%20Bostads%20AB%20och%20AB%20Nybro%20Brunn.pdf" TargetMode="External"/><Relationship Id="rId10" Type="http://schemas.openxmlformats.org/officeDocument/2006/relationships/hyperlink" Target="../../Styrande%20dokument/1.2.1%20KS-2024-16%20Signering%20av%20protokoll%20Nybro%20kommun_%2034993%202024-11-18.pdf" TargetMode="External"/><Relationship Id="rId4" Type="http://schemas.openxmlformats.org/officeDocument/2006/relationships/hyperlink" Target="2018-12-17%20KF%20&#167;%20281%20Val%20av%20sju%20ledam&#246;ter%20och%20fem%20ers&#228;ttare%20i%20styrelsen%20f&#246;r%20Nybro%20Bostads%20AB%20m%20fl.pdf" TargetMode="External"/><Relationship Id="rId9" Type="http://schemas.openxmlformats.org/officeDocument/2006/relationships/hyperlink" Target="Punkt%2012%202023-02-27%20KF%20&#167;%2025%20-%20Fyllnadsval%20av%20ny%20ers&#228;ttare%20i%20styrelserna%20f&#246;r%20Nybro%20Bostads%20AB%20och%20AB%20Nybro%20Brunn%20efter%20Adam%20Palm%20(SD).pdf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hyperlink" Target="&#167;%2063%20-%20Riktlinjer%20f&#246;r%20styrning%20och%20uppf&#246;ljning%202024%20av%20dotterbolagen%20till%20Nybro%20Kommunbolag%20AB.pdf" TargetMode="External"/><Relationship Id="rId4" Type="http://schemas.openxmlformats.org/officeDocument/2006/relationships/hyperlink" Target="&#167;%2064%20-%20Nybro%20kommuns%20bolagspolicy%20och%20&#228;gardirektiv%20f&#246;r%20direkt%20och%20indirekt%20&#228;gda%20bolag.pdf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Punkt%207%20Bolagsordning%20AB%20Nybro%20Brunn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4544568" y="365125"/>
            <a:ext cx="6809232" cy="530987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896112"/>
            <a:ext cx="10515600" cy="5465351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 algn="ctr">
              <a:buNone/>
            </a:pPr>
            <a:r>
              <a:rPr lang="sv-SE" sz="3200" b="1" dirty="0"/>
              <a:t>Årsstämma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AB NYBRO BRUNN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2025-03-26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239957" y="6374880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942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1B4B49FC-D63C-4702-9866-D582303E1C79}"/>
              </a:ext>
            </a:extLst>
          </p:cNvPr>
          <p:cNvSpPr/>
          <p:nvPr/>
        </p:nvSpPr>
        <p:spPr>
          <a:xfrm>
            <a:off x="1397357" y="2151728"/>
            <a:ext cx="99564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8. Framläggande av årsredovisning och revisionsberättelse samt lekmannarevisorns granskningsrapport</a:t>
            </a:r>
          </a:p>
        </p:txBody>
      </p:sp>
    </p:spTree>
    <p:extLst>
      <p:ext uri="{BB962C8B-B14F-4D97-AF65-F5344CB8AC3E}">
        <p14:creationId xmlns:p14="http://schemas.microsoft.com/office/powerpoint/2010/main" val="427156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896112"/>
            <a:ext cx="10515600" cy="5465351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61463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9583ED07-BBDA-487A-A5C2-D218E9AD1B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9254" y="299883"/>
            <a:ext cx="6072220" cy="5829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09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5086" y="896110"/>
            <a:ext cx="10515600" cy="5465351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61463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739BBED4-ABE4-4CE0-8DC7-46706FAB5A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0153" y="558567"/>
            <a:ext cx="7919672" cy="546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177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ruta 10"/>
          <p:cNvSpPr txBox="1"/>
          <p:nvPr/>
        </p:nvSpPr>
        <p:spPr>
          <a:xfrm>
            <a:off x="148517" y="6339870"/>
            <a:ext cx="11705858" cy="307777"/>
          </a:xfrm>
          <a:prstGeom prst="rect">
            <a:avLst/>
          </a:prstGeom>
          <a:solidFill>
            <a:srgbClr val="DE001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 Nybro Brunn</a:t>
            </a:r>
          </a:p>
        </p:txBody>
      </p:sp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1604357" y="220909"/>
            <a:ext cx="10250018" cy="485267"/>
          </a:xfrm>
          <a:solidFill>
            <a:srgbClr val="DE0015"/>
          </a:solidFill>
        </p:spPr>
        <p:txBody>
          <a:bodyPr>
            <a:noAutofit/>
          </a:bodyPr>
          <a:lstStyle/>
          <a:p>
            <a:pPr algn="ctr"/>
            <a:r>
              <a:rPr lang="sv-SE" sz="3200" b="1" dirty="0">
                <a:solidFill>
                  <a:schemeClr val="bg1"/>
                </a:solidFill>
              </a:rPr>
              <a:t>Bokslut 2024</a:t>
            </a:r>
          </a:p>
        </p:txBody>
      </p:sp>
      <p:pic>
        <p:nvPicPr>
          <p:cNvPr id="6" name="Bildobjekt 5"/>
          <p:cNvPicPr/>
          <p:nvPr/>
        </p:nvPicPr>
        <p:blipFill>
          <a:blip r:embed="rId3"/>
          <a:stretch>
            <a:fillRect/>
          </a:stretch>
        </p:blipFill>
        <p:spPr>
          <a:xfrm>
            <a:off x="148518" y="220909"/>
            <a:ext cx="1455839" cy="836984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49D06ECD-AE10-4B99-B663-8DC694070A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3010" y="944633"/>
            <a:ext cx="5449132" cy="515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843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B87A2768-148A-4364-BE4C-7C281CE27BF9}"/>
              </a:ext>
            </a:extLst>
          </p:cNvPr>
          <p:cNvSpPr/>
          <p:nvPr/>
        </p:nvSpPr>
        <p:spPr>
          <a:xfrm>
            <a:off x="1345841" y="1142220"/>
            <a:ext cx="10007957" cy="4142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2800" kern="0" dirty="0">
              <a:solidFill>
                <a:srgbClr val="00206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2800" kern="0" dirty="0">
                <a:solidFill>
                  <a:srgbClr val="002060"/>
                </a:solidFill>
                <a:latin typeface="Arial"/>
              </a:rPr>
              <a:t>Årsredovisning 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2800" kern="0" dirty="0">
                <a:solidFill>
                  <a:srgbClr val="002060"/>
                </a:solidFill>
                <a:latin typeface="Arial"/>
              </a:rPr>
              <a:t>AB Nybro Brunn 2024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2800" kern="0" dirty="0">
              <a:solidFill>
                <a:srgbClr val="00206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2800" kern="0" dirty="0">
                <a:solidFill>
                  <a:srgbClr val="FF0000"/>
                </a:solidFill>
                <a:latin typeface="Arial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Original</a:t>
            </a:r>
            <a:endParaRPr lang="sv-SE" altLang="sv-SE" sz="2800" kern="0" dirty="0">
              <a:solidFill>
                <a:srgbClr val="FF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2800" kern="0" dirty="0">
              <a:solidFill>
                <a:srgbClr val="00206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2800" kern="0" dirty="0">
              <a:solidFill>
                <a:srgbClr val="00206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2800" kern="0" dirty="0">
                <a:solidFill>
                  <a:srgbClr val="002060"/>
                </a:solidFill>
                <a:latin typeface="Arial"/>
                <a:hlinkClick r:id="rId5" action="ppaction://hlinkfile"/>
              </a:rPr>
              <a:t>Lekmannarevisorns Granskningsrapport</a:t>
            </a:r>
            <a:endParaRPr lang="sv-SE" altLang="sv-SE" sz="2800" kern="0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6683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1FA77884-47EC-4816-BF72-F91E0D4CD7F5}"/>
              </a:ext>
            </a:extLst>
          </p:cNvPr>
          <p:cNvSpPr/>
          <p:nvPr/>
        </p:nvSpPr>
        <p:spPr>
          <a:xfrm>
            <a:off x="1371599" y="2039133"/>
            <a:ext cx="10032643" cy="2041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9. Beslut </a:t>
            </a:r>
            <a:endParaRPr lang="sv-SE" altLang="sv-SE" sz="1600" kern="0" dirty="0">
              <a:solidFill>
                <a:srgbClr val="000000"/>
              </a:solidFill>
              <a:latin typeface="Arial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1600" kern="0" dirty="0">
                <a:solidFill>
                  <a:srgbClr val="000000"/>
                </a:solidFill>
                <a:latin typeface="Arial"/>
              </a:rPr>
              <a:t>a) om fastställelse av resultat och balansräkning</a:t>
            </a:r>
          </a:p>
          <a:p>
            <a:pPr lv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1600" kern="0" dirty="0">
                <a:solidFill>
                  <a:srgbClr val="000000"/>
                </a:solidFill>
                <a:latin typeface="Arial"/>
              </a:rPr>
              <a:t>b) om dispositioner beträffande bolagets vinst enligt den fastställda balansräkningen</a:t>
            </a:r>
          </a:p>
          <a:p>
            <a:pPr lv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1600" kern="0" dirty="0">
                <a:solidFill>
                  <a:srgbClr val="000000"/>
                </a:solidFill>
                <a:latin typeface="Arial"/>
              </a:rPr>
              <a:t>c) om ansvarsfrihet åt styrelseledamöter och verkställande direktör</a:t>
            </a:r>
          </a:p>
        </p:txBody>
      </p:sp>
    </p:spTree>
    <p:extLst>
      <p:ext uri="{BB962C8B-B14F-4D97-AF65-F5344CB8AC3E}">
        <p14:creationId xmlns:p14="http://schemas.microsoft.com/office/powerpoint/2010/main" val="2523422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CE604188-9B25-48E0-B847-59396288AF82}"/>
              </a:ext>
            </a:extLst>
          </p:cNvPr>
          <p:cNvSpPr/>
          <p:nvPr/>
        </p:nvSpPr>
        <p:spPr>
          <a:xfrm>
            <a:off x="1397358" y="1688350"/>
            <a:ext cx="9956441" cy="2830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defRPr/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10.   Fastställande av arvoden åt styrelse, revisor och lekmannarevisor med suppleanter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defRPr/>
            </a:pPr>
            <a:endParaRPr lang="sv-SE" altLang="sv-SE" sz="1600" b="1" kern="0" dirty="0">
              <a:solidFill>
                <a:srgbClr val="000000"/>
              </a:solidFill>
              <a:latin typeface="Arial"/>
            </a:endParaRPr>
          </a:p>
          <a:p>
            <a:pPr lvl="1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defRPr/>
            </a:pPr>
            <a:r>
              <a:rPr lang="sv-SE" altLang="sv-SE" sz="1200" b="1" kern="0" dirty="0">
                <a:solidFill>
                  <a:srgbClr val="000000"/>
                </a:solidFill>
                <a:latin typeface="Arial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Arvoden styrelsen </a:t>
            </a:r>
            <a:r>
              <a:rPr lang="sv-SE" altLang="sv-SE" sz="1200" b="1" kern="0" dirty="0">
                <a:solidFill>
                  <a:srgbClr val="000000"/>
                </a:solidFill>
                <a:latin typeface="Arial"/>
              </a:rPr>
              <a:t>(beslut KF § 17 2022-01-24)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defRPr/>
            </a:pPr>
            <a:r>
              <a:rPr lang="sv-SE" altLang="sv-SE" sz="1600" b="1" kern="0" dirty="0">
                <a:solidFill>
                  <a:srgbClr val="000000"/>
                </a:solidFill>
                <a:latin typeface="Arial"/>
              </a:rPr>
              <a:t>Reviderad och gäller från och med </a:t>
            </a:r>
            <a:r>
              <a:rPr lang="sv-SE" altLang="sv-SE" sz="1600" b="1" kern="0" dirty="0">
                <a:solidFill>
                  <a:srgbClr val="000000"/>
                </a:solidFill>
                <a:latin typeface="Arial"/>
                <a:hlinkClick r:id="rId5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2023-01-01</a:t>
            </a:r>
            <a:endParaRPr lang="sv-SE" altLang="sv-SE" sz="1600" b="1" kern="0" dirty="0">
              <a:solidFill>
                <a:srgbClr val="000000"/>
              </a:solidFill>
              <a:latin typeface="Arial"/>
            </a:endParaRP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defRPr/>
            </a:pPr>
            <a:endParaRPr lang="sv-SE" altLang="sv-SE" sz="1600" b="1" kern="0" dirty="0">
              <a:solidFill>
                <a:srgbClr val="000000"/>
              </a:solidFill>
              <a:latin typeface="Arial"/>
            </a:endParaRP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defRPr/>
            </a:pPr>
            <a:endParaRPr lang="sv-SE" altLang="sv-SE" sz="1600" b="1" kern="0" dirty="0">
              <a:solidFill>
                <a:srgbClr val="000000"/>
              </a:solidFill>
              <a:latin typeface="Arial"/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sv-SE" altLang="sv-SE" sz="1600" b="1" dirty="0">
                <a:solidFill>
                  <a:prstClr val="black"/>
                </a:solidFill>
                <a:latin typeface="Arial"/>
              </a:rPr>
              <a:t>Auktoriserad revisor enligt avtal dat 2020-10-22</a:t>
            </a:r>
          </a:p>
        </p:txBody>
      </p:sp>
    </p:spTree>
    <p:extLst>
      <p:ext uri="{BB962C8B-B14F-4D97-AF65-F5344CB8AC3E}">
        <p14:creationId xmlns:p14="http://schemas.microsoft.com/office/powerpoint/2010/main" val="2538902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C9FE4416-1578-4B7C-91EE-C2BF6679EEC6}"/>
              </a:ext>
            </a:extLst>
          </p:cNvPr>
          <p:cNvSpPr/>
          <p:nvPr/>
        </p:nvSpPr>
        <p:spPr>
          <a:xfrm>
            <a:off x="1384479" y="1575226"/>
            <a:ext cx="10014396" cy="359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3200" b="1" dirty="0">
                <a:solidFill>
                  <a:srgbClr val="000000"/>
                </a:solidFill>
                <a:latin typeface="Arial"/>
              </a:rPr>
              <a:t>11. Val av revisor och revisor suppleant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v-SE" sz="3200" b="1" dirty="0">
              <a:solidFill>
                <a:srgbClr val="000000"/>
              </a:solidFill>
              <a:latin typeface="Arial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b="1" dirty="0">
                <a:solidFill>
                  <a:srgbClr val="000000"/>
                </a:solidFill>
                <a:latin typeface="Arial"/>
              </a:rPr>
              <a:t>Av stämman utsedda revisorer från KPMG AB t.o.m. stämman 2025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v-SE" b="1" dirty="0">
              <a:solidFill>
                <a:srgbClr val="000000"/>
              </a:solidFill>
              <a:latin typeface="Arial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v-SE" b="1" dirty="0">
              <a:solidFill>
                <a:srgbClr val="000000"/>
              </a:solidFill>
              <a:latin typeface="Arial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b="1" dirty="0">
                <a:solidFill>
                  <a:srgbClr val="000000"/>
                </a:solidFill>
                <a:latin typeface="Arial"/>
              </a:rPr>
              <a:t>Ordinarie revisor	Niclas </a:t>
            </a:r>
            <a:r>
              <a:rPr lang="sv-SE" b="1" dirty="0" err="1">
                <a:solidFill>
                  <a:srgbClr val="000000"/>
                </a:solidFill>
                <a:latin typeface="Arial"/>
              </a:rPr>
              <a:t>Bremström</a:t>
            </a:r>
            <a:endParaRPr lang="sv-SE" b="1" dirty="0">
              <a:solidFill>
                <a:srgbClr val="000000"/>
              </a:solidFill>
              <a:latin typeface="Arial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b="1" dirty="0">
                <a:solidFill>
                  <a:srgbClr val="000000"/>
                </a:solidFill>
                <a:latin typeface="Arial"/>
              </a:rPr>
              <a:t>Revisor suppleant	Michael Johansson</a:t>
            </a:r>
          </a:p>
        </p:txBody>
      </p:sp>
    </p:spTree>
    <p:extLst>
      <p:ext uri="{BB962C8B-B14F-4D97-AF65-F5344CB8AC3E}">
        <p14:creationId xmlns:p14="http://schemas.microsoft.com/office/powerpoint/2010/main" val="18780465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9F1E29E9-3787-43AF-835D-EE2BE3ECA077}"/>
              </a:ext>
            </a:extLst>
          </p:cNvPr>
          <p:cNvSpPr/>
          <p:nvPr/>
        </p:nvSpPr>
        <p:spPr>
          <a:xfrm>
            <a:off x="1410237" y="1514854"/>
            <a:ext cx="9943562" cy="5173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12. Information om kommunfullmäktiges val av styrelse och lekmannarevisor med suppleanter</a:t>
            </a:r>
          </a:p>
          <a:p>
            <a:pPr marL="0" marR="0" lvl="0" indent="0" algn="ct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Fullmäktige protokoll</a:t>
            </a:r>
            <a:endParaRPr kumimoji="0" lang="sv-SE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hlinkClick r:id="rId4" action="ppaction://hlinkfil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2000" u="sng" dirty="0">
                <a:solidFill>
                  <a:srgbClr val="000000"/>
                </a:solidFill>
                <a:latin typeface="Arial"/>
                <a:hlinkClick r:id="rId5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2022-12-19 § 379</a:t>
            </a:r>
            <a:endParaRPr lang="sv-SE" sz="2000" u="sng" dirty="0">
              <a:solidFill>
                <a:srgbClr val="000000"/>
              </a:solidFill>
              <a:latin typeface="Arial"/>
              <a:hlinkClick r:id="rId6" action="ppaction://hlinkfil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2000" u="sng" dirty="0">
                <a:solidFill>
                  <a:srgbClr val="000000"/>
                </a:solidFill>
                <a:latin typeface="Arial"/>
                <a:hlinkClick r:id="rId7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2022-12-19 § 380</a:t>
            </a:r>
            <a:endParaRPr lang="sv-SE" sz="2000" u="sng" dirty="0">
              <a:solidFill>
                <a:srgbClr val="000000"/>
              </a:solidFill>
              <a:latin typeface="Arial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2000" u="sng" dirty="0">
                <a:solidFill>
                  <a:srgbClr val="000000"/>
                </a:solidFill>
                <a:latin typeface="Arial"/>
                <a:hlinkClick r:id="rId8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2022-12-19 § 404</a:t>
            </a:r>
            <a:endParaRPr lang="sv-SE" sz="2000" u="sng" dirty="0">
              <a:solidFill>
                <a:srgbClr val="000000"/>
              </a:solidFill>
              <a:latin typeface="Arial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2000" u="sng" dirty="0">
                <a:solidFill>
                  <a:srgbClr val="000000"/>
                </a:solidFill>
                <a:latin typeface="Arial"/>
                <a:hlinkClick r:id="rId9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2023-02-27 § 24</a:t>
            </a: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2000" u="sng" dirty="0">
                <a:solidFill>
                  <a:srgbClr val="000000"/>
                </a:solidFill>
                <a:latin typeface="Arial"/>
                <a:hlinkClick r:id="rId9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2023-02-27 § 25</a:t>
            </a:r>
            <a:endParaRPr lang="sv-SE" sz="2000" u="sng" dirty="0">
              <a:solidFill>
                <a:srgbClr val="000000"/>
              </a:solidFill>
              <a:latin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2000" u="sng" dirty="0">
                <a:solidFill>
                  <a:srgbClr val="000000"/>
                </a:solidFill>
                <a:latin typeface="Arial"/>
                <a:hlinkClick r:id="rId10" action="ppaction://hlinkfile"/>
              </a:rPr>
              <a:t>2024-11-18 § 208</a:t>
            </a:r>
            <a:endParaRPr lang="sv-SE" sz="2000" u="sng" dirty="0">
              <a:solidFill>
                <a:srgbClr val="000000"/>
              </a:solidFill>
              <a:latin typeface="Arial"/>
            </a:endParaRPr>
          </a:p>
          <a:p>
            <a:pPr marL="0" marR="0" lvl="0" indent="0" algn="ct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03136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C727E245-5E42-494B-BDD5-4FCA0E13F118}"/>
              </a:ext>
            </a:extLst>
          </p:cNvPr>
          <p:cNvSpPr/>
          <p:nvPr/>
        </p:nvSpPr>
        <p:spPr>
          <a:xfrm>
            <a:off x="1242811" y="1951127"/>
            <a:ext cx="10110988" cy="2217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3200" b="1" dirty="0">
                <a:solidFill>
                  <a:srgbClr val="000000"/>
                </a:solidFill>
                <a:latin typeface="Arial"/>
              </a:rPr>
              <a:t>13. Annat ärende som ankommer på bolagsstämman enligt aktiebolagslagen eller bolagsordningen</a:t>
            </a:r>
          </a:p>
        </p:txBody>
      </p:sp>
    </p:spTree>
    <p:extLst>
      <p:ext uri="{BB962C8B-B14F-4D97-AF65-F5344CB8AC3E}">
        <p14:creationId xmlns:p14="http://schemas.microsoft.com/office/powerpoint/2010/main" val="3860687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3897F465-A985-4F9A-9311-182C050D2748}"/>
              </a:ext>
            </a:extLst>
          </p:cNvPr>
          <p:cNvSpPr/>
          <p:nvPr/>
        </p:nvSpPr>
        <p:spPr>
          <a:xfrm>
            <a:off x="3349094" y="3105835"/>
            <a:ext cx="54938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600" b="1" kern="0" dirty="0">
                <a:solidFill>
                  <a:srgbClr val="000000"/>
                </a:solidFill>
                <a:latin typeface="Arial"/>
              </a:rPr>
              <a:t>1. Stämmans öppnande </a:t>
            </a:r>
          </a:p>
        </p:txBody>
      </p:sp>
    </p:spTree>
    <p:extLst>
      <p:ext uri="{BB962C8B-B14F-4D97-AF65-F5344CB8AC3E}">
        <p14:creationId xmlns:p14="http://schemas.microsoft.com/office/powerpoint/2010/main" val="1969253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924658DA-8015-4242-8677-72CBB78C5C08}"/>
              </a:ext>
            </a:extLst>
          </p:cNvPr>
          <p:cNvSpPr/>
          <p:nvPr/>
        </p:nvSpPr>
        <p:spPr>
          <a:xfrm>
            <a:off x="535652" y="2645195"/>
            <a:ext cx="11114467" cy="1567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2400" kern="0" dirty="0">
                <a:solidFill>
                  <a:srgbClr val="002060"/>
                </a:solidFill>
                <a:latin typeface="Arial"/>
              </a:rPr>
              <a:t>Nybro kommuns </a:t>
            </a:r>
            <a:r>
              <a:rPr lang="sv-SE" altLang="sv-SE" sz="2400" kern="0" dirty="0">
                <a:solidFill>
                  <a:srgbClr val="002060"/>
                </a:solidFill>
                <a:latin typeface="Arial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bolagspolicy</a:t>
            </a:r>
            <a:r>
              <a:rPr lang="sv-SE" altLang="sv-SE" sz="2400" kern="0" dirty="0">
                <a:solidFill>
                  <a:srgbClr val="002060"/>
                </a:solidFill>
                <a:latin typeface="Arial"/>
              </a:rPr>
              <a:t> och ägardirektiv för direkt och indirekt ägda bolag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lang="sv-SE" sz="2400" dirty="0">
              <a:solidFill>
                <a:srgbClr val="002060"/>
              </a:solidFill>
              <a:latin typeface="Lato" panose="020F0502020204030203" pitchFamily="34" charset="0"/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sv-SE" sz="2400" dirty="0">
                <a:solidFill>
                  <a:srgbClr val="002060"/>
                </a:solidFill>
                <a:latin typeface="Lato" panose="020F0502020204030203" pitchFamily="34" charset="0"/>
                <a:hlinkClick r:id="rId5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Riktlinjer</a:t>
            </a:r>
            <a:r>
              <a:rPr lang="sv-SE" sz="2400" dirty="0">
                <a:solidFill>
                  <a:srgbClr val="002060"/>
                </a:solidFill>
                <a:latin typeface="Lato" panose="020F0502020204030203" pitchFamily="34" charset="0"/>
              </a:rPr>
              <a:t> för styrning och uppföljning av dotterbolagen i Nybro Kommunbolag AB</a:t>
            </a:r>
          </a:p>
        </p:txBody>
      </p:sp>
    </p:spTree>
    <p:extLst>
      <p:ext uri="{BB962C8B-B14F-4D97-AF65-F5344CB8AC3E}">
        <p14:creationId xmlns:p14="http://schemas.microsoft.com/office/powerpoint/2010/main" val="42516957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F3A8ACDB-726A-4DC7-81ED-AE7C123E6B5F}"/>
              </a:ext>
            </a:extLst>
          </p:cNvPr>
          <p:cNvSpPr/>
          <p:nvPr/>
        </p:nvSpPr>
        <p:spPr>
          <a:xfrm>
            <a:off x="3498975" y="3059123"/>
            <a:ext cx="5194050" cy="7397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3200" b="1" dirty="0">
                <a:solidFill>
                  <a:srgbClr val="000000"/>
                </a:solidFill>
                <a:latin typeface="Arial"/>
              </a:rPr>
              <a:t>14. Stämmans avslutande</a:t>
            </a:r>
            <a:endParaRPr lang="sv-SE" sz="1600" kern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887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08202CB1-5A33-44F9-AB73-76DB60D119D0}"/>
              </a:ext>
            </a:extLst>
          </p:cNvPr>
          <p:cNvSpPr/>
          <p:nvPr/>
        </p:nvSpPr>
        <p:spPr>
          <a:xfrm>
            <a:off x="1403797" y="2890391"/>
            <a:ext cx="98652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2. Val av ordförande för stämman</a:t>
            </a:r>
          </a:p>
        </p:txBody>
      </p:sp>
    </p:spTree>
    <p:extLst>
      <p:ext uri="{BB962C8B-B14F-4D97-AF65-F5344CB8AC3E}">
        <p14:creationId xmlns:p14="http://schemas.microsoft.com/office/powerpoint/2010/main" val="2990426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2CBC0D87-F30C-43D4-8E33-A3B735930D4B}"/>
              </a:ext>
            </a:extLst>
          </p:cNvPr>
          <p:cNvSpPr/>
          <p:nvPr/>
        </p:nvSpPr>
        <p:spPr>
          <a:xfrm>
            <a:off x="1500389" y="2890391"/>
            <a:ext cx="98534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3. Upprättande och godkännande av röstlängd</a:t>
            </a:r>
          </a:p>
        </p:txBody>
      </p:sp>
    </p:spTree>
    <p:extLst>
      <p:ext uri="{BB962C8B-B14F-4D97-AF65-F5344CB8AC3E}">
        <p14:creationId xmlns:p14="http://schemas.microsoft.com/office/powerpoint/2010/main" val="1066202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13025CBB-7D66-42CD-86CF-932DC3509BE9}"/>
              </a:ext>
            </a:extLst>
          </p:cNvPr>
          <p:cNvSpPr/>
          <p:nvPr/>
        </p:nvSpPr>
        <p:spPr>
          <a:xfrm>
            <a:off x="1435993" y="2890391"/>
            <a:ext cx="99178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4. Val av två justeringspersoner</a:t>
            </a:r>
          </a:p>
        </p:txBody>
      </p:sp>
    </p:spTree>
    <p:extLst>
      <p:ext uri="{BB962C8B-B14F-4D97-AF65-F5344CB8AC3E}">
        <p14:creationId xmlns:p14="http://schemas.microsoft.com/office/powerpoint/2010/main" val="3634783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3F33DAE0-498E-4858-AE2D-13E7BF4CFA31}"/>
              </a:ext>
            </a:extLst>
          </p:cNvPr>
          <p:cNvSpPr/>
          <p:nvPr/>
        </p:nvSpPr>
        <p:spPr>
          <a:xfrm>
            <a:off x="1416675" y="1554641"/>
            <a:ext cx="9937123" cy="325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5. Godkännande av dagordning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sv-SE" sz="2400" b="1" dirty="0">
              <a:solidFill>
                <a:prstClr val="black"/>
              </a:solidFill>
              <a:latin typeface="Lato" panose="020F0502020204030203" pitchFamily="34" charset="0"/>
            </a:endParaRP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sv-SE" sz="1600" b="1" i="1" dirty="0">
                <a:solidFill>
                  <a:srgbClr val="000000"/>
                </a:solidFill>
                <a:latin typeface="Arial" panose="020B0604020202020204" pitchFamily="34" charset="0"/>
              </a:rPr>
              <a:t>Stämmans öppnande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sv-SE" sz="1600" b="1" i="1" dirty="0">
                <a:solidFill>
                  <a:srgbClr val="000000"/>
                </a:solidFill>
                <a:latin typeface="Arial" panose="020B0604020202020204" pitchFamily="34" charset="0"/>
              </a:rPr>
              <a:t>Val av ordförande vid stämman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sv-SE" sz="1600" b="1" i="1" dirty="0">
                <a:solidFill>
                  <a:srgbClr val="000000"/>
                </a:solidFill>
                <a:latin typeface="Arial" panose="020B0604020202020204" pitchFamily="34" charset="0"/>
              </a:rPr>
              <a:t>Upprättande och godkännande av röstlängd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sv-SE" sz="1600" b="1" i="1" dirty="0">
                <a:solidFill>
                  <a:srgbClr val="000000"/>
                </a:solidFill>
                <a:latin typeface="Arial" panose="020B0604020202020204" pitchFamily="34" charset="0"/>
              </a:rPr>
              <a:t>Val av två justeringspersoner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lang="sv-SE" sz="1600" b="1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sv-SE" b="1" dirty="0">
                <a:solidFill>
                  <a:srgbClr val="000000"/>
                </a:solidFill>
                <a:latin typeface="Arial" panose="020B0604020202020204" pitchFamily="34" charset="0"/>
              </a:rPr>
              <a:t>Godkännande av dagordning</a:t>
            </a:r>
          </a:p>
        </p:txBody>
      </p:sp>
    </p:spTree>
    <p:extLst>
      <p:ext uri="{BB962C8B-B14F-4D97-AF65-F5344CB8AC3E}">
        <p14:creationId xmlns:p14="http://schemas.microsoft.com/office/powerpoint/2010/main" val="1193095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C240B8CF-F5F4-4FF9-B813-4C5C2191B415}"/>
              </a:ext>
            </a:extLst>
          </p:cNvPr>
          <p:cNvSpPr/>
          <p:nvPr/>
        </p:nvSpPr>
        <p:spPr>
          <a:xfrm>
            <a:off x="1103343" y="1379738"/>
            <a:ext cx="10250456" cy="4745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5. Godkännande av dagordning</a:t>
            </a:r>
            <a:endParaRPr lang="sv-SE" sz="2400" b="1" dirty="0">
              <a:solidFill>
                <a:prstClr val="black"/>
              </a:solidFill>
              <a:latin typeface="Lato" panose="020F0502020204030203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6. Prövning om stämman blivit behörigen sammankallad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7. Fastställande av bolagsordning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8. Framläggande av årsredovisning och revisionsberättelse samt lekmannarevisorns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   granskningsrapport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9.   Beslut   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Arial" panose="020B0604020202020204" pitchFamily="34" charset="0"/>
              </a:rPr>
              <a:t>       a) om fastställelse av resultat och balansräkning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Arial" panose="020B0604020202020204" pitchFamily="34" charset="0"/>
              </a:rPr>
              <a:t>       b) om dispositioner beträffande bolagets vinst enligt den fastställda balansräkningen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Arial" panose="020B0604020202020204" pitchFamily="34" charset="0"/>
              </a:rPr>
              <a:t>       c) om ansvarsfrihet åt styrelseledamöter och verkställande direktör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10. Fastställande av arvoden åt styrelse, revisor och lekmannarevisor med suppleanter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11. Val av revisor och revisor suppleant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12. Information om kommunfullmäktiges val av styrelse och lekmannarevisor med suppleanter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13. Annat ärende som ankommer på bolagsstämman enligt aktiebolagslagen eller bolagsordningen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b="1" dirty="0">
                <a:solidFill>
                  <a:srgbClr val="000000"/>
                </a:solidFill>
                <a:latin typeface="Arial" panose="020B0604020202020204" pitchFamily="34" charset="0"/>
              </a:rPr>
              <a:t>14. Stämmans avslutande</a:t>
            </a:r>
          </a:p>
        </p:txBody>
      </p:sp>
    </p:spTree>
    <p:extLst>
      <p:ext uri="{BB962C8B-B14F-4D97-AF65-F5344CB8AC3E}">
        <p14:creationId xmlns:p14="http://schemas.microsoft.com/office/powerpoint/2010/main" val="1905406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idx="1"/>
          </p:nvPr>
        </p:nvSpPr>
        <p:spPr>
          <a:xfrm>
            <a:off x="838200" y="3995928"/>
            <a:ext cx="10515600" cy="2365535"/>
          </a:xfrm>
        </p:spPr>
        <p:txBody>
          <a:bodyPr/>
          <a:lstStyle/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43E541FB-64A4-4767-9756-87E1BDD33FEB}"/>
              </a:ext>
            </a:extLst>
          </p:cNvPr>
          <p:cNvSpPr/>
          <p:nvPr/>
        </p:nvSpPr>
        <p:spPr>
          <a:xfrm>
            <a:off x="1384479" y="1659285"/>
            <a:ext cx="99693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6. Prövning om stämman blivit behörigen sammankallad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1600" b="1" i="1" kern="0" dirty="0">
                <a:solidFill>
                  <a:srgbClr val="000000"/>
                </a:solidFill>
                <a:latin typeface="Arial"/>
              </a:rPr>
              <a:t>Kallelse till bolagsstämman skall ske skriftligen genom e-post till aktieägarna tidigast sex veckor och senast två veckor före stämman. Årsstämman skall avhållas före den 1 maj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1600" b="1" i="1" kern="0" dirty="0">
              <a:solidFill>
                <a:srgbClr val="000000"/>
              </a:solidFill>
              <a:latin typeface="Arial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1600" kern="0" dirty="0">
                <a:solidFill>
                  <a:srgbClr val="000000"/>
                </a:solidFill>
                <a:latin typeface="Arial"/>
              </a:rPr>
              <a:t>Kallelse utgick 19 mars som  då är 1 vecka före årsstämman</a:t>
            </a:r>
          </a:p>
        </p:txBody>
      </p:sp>
    </p:spTree>
    <p:extLst>
      <p:ext uri="{BB962C8B-B14F-4D97-AF65-F5344CB8AC3E}">
        <p14:creationId xmlns:p14="http://schemas.microsoft.com/office/powerpoint/2010/main" val="1344137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6"/>
          <p:cNvSpPr>
            <a:spLocks noGrp="1"/>
          </p:cNvSpPr>
          <p:nvPr>
            <p:ph type="title"/>
          </p:nvPr>
        </p:nvSpPr>
        <p:spPr>
          <a:xfrm>
            <a:off x="2289419" y="373473"/>
            <a:ext cx="9064380" cy="649224"/>
          </a:xfrm>
        </p:spPr>
        <p:txBody>
          <a:bodyPr anchor="b">
            <a:normAutofit/>
          </a:bodyPr>
          <a:lstStyle/>
          <a:p>
            <a:pPr algn="ctr"/>
            <a:endParaRPr lang="sv-SE" sz="3200" dirty="0"/>
          </a:p>
        </p:txBody>
      </p:sp>
      <p:sp>
        <p:nvSpPr>
          <p:cNvPr id="7" name="textruta 6"/>
          <p:cNvSpPr txBox="1"/>
          <p:nvPr/>
        </p:nvSpPr>
        <p:spPr>
          <a:xfrm>
            <a:off x="239957" y="6343279"/>
            <a:ext cx="11705858" cy="369332"/>
          </a:xfrm>
          <a:prstGeom prst="rect">
            <a:avLst/>
          </a:prstGeom>
          <a:solidFill>
            <a:srgbClr val="E61928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r"/>
            <a:r>
              <a:rPr lang="sv-SE" b="1" dirty="0">
                <a:solidFill>
                  <a:schemeClr val="bg1"/>
                </a:solidFill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 NYBRO BRUNN</a:t>
            </a:r>
            <a:endParaRPr lang="sv-SE" sz="10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044886" y="977222"/>
            <a:ext cx="6096000" cy="11757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57" y="99061"/>
            <a:ext cx="2049462" cy="106311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44F16C5E-C5D1-4710-B443-6ADBA592D258}"/>
              </a:ext>
            </a:extLst>
          </p:cNvPr>
          <p:cNvSpPr/>
          <p:nvPr/>
        </p:nvSpPr>
        <p:spPr>
          <a:xfrm>
            <a:off x="1474631" y="2428726"/>
            <a:ext cx="987916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sz="3200" b="1" kern="0" dirty="0">
                <a:solidFill>
                  <a:srgbClr val="000000"/>
                </a:solidFill>
                <a:latin typeface="Arial"/>
              </a:rPr>
              <a:t>7. Fastställande av bolagsordning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endParaRPr lang="sv-SE" altLang="sv-SE" sz="3200" b="1" kern="0" dirty="0">
              <a:solidFill>
                <a:srgbClr val="000000"/>
              </a:solidFill>
              <a:latin typeface="Arial"/>
            </a:endParaRP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</a:pPr>
            <a:r>
              <a:rPr lang="sv-SE" altLang="sv-SE" kern="0" dirty="0">
                <a:solidFill>
                  <a:srgbClr val="000000"/>
                </a:solidFill>
                <a:latin typeface="Arial"/>
                <a:hlinkClick r:id="rId4" action="ppaction://hlinkfile"/>
              </a:rPr>
              <a:t>Bolagsordning   ABNB</a:t>
            </a:r>
            <a:endParaRPr lang="sv-SE" altLang="sv-SE" kern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20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BAB [Skrivskyddad]" id="{110BC3E1-C5AA-41F7-A6B1-9A34AFD7057E}" vid="{F21966C5-2344-453B-94A2-38E01D28E59F}"/>
    </a:ext>
  </a:extLst>
</a:theme>
</file>

<file path=ppt/theme/theme2.xml><?xml version="1.0" encoding="utf-8"?>
<a:theme xmlns:a="http://schemas.openxmlformats.org/drawingml/2006/main" name="nbab">
  <a:themeElements>
    <a:clrScheme name="NBABLayo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BABLay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BABLayo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nbab">
  <a:themeElements>
    <a:clrScheme name="NBABLayo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BABLay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BABLayo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BAB - PowerPoint [Skrivskyddad]" id="{F2424326-CFCC-4C10-844C-D029938C3D04}" vid="{71B7B692-22BB-41ED-ABED-8CB51E94ED8D}"/>
    </a:ext>
  </a:extLst>
</a:theme>
</file>

<file path=ppt/theme/theme4.xml><?xml version="1.0" encoding="utf-8"?>
<a:theme xmlns:a="http://schemas.openxmlformats.org/drawingml/2006/main" name="2_nbab">
  <a:themeElements>
    <a:clrScheme name="NBABLayo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BABLay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BABLayo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ABLayo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ABLayo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NBAB enkel</Template>
  <TotalTime>5180</TotalTime>
  <Words>491</Words>
  <Application>Microsoft Office PowerPoint</Application>
  <PresentationFormat>Bredbild</PresentationFormat>
  <Paragraphs>142</Paragraphs>
  <Slides>21</Slides>
  <Notes>21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21</vt:i4>
      </vt:variant>
    </vt:vector>
  </HeadingPairs>
  <TitlesOfParts>
    <vt:vector size="31" baseType="lpstr">
      <vt:lpstr>Arial</vt:lpstr>
      <vt:lpstr>Britannic Bold</vt:lpstr>
      <vt:lpstr>Calibri</vt:lpstr>
      <vt:lpstr>Calibri Light</vt:lpstr>
      <vt:lpstr>Lato</vt:lpstr>
      <vt:lpstr>Wingdings</vt:lpstr>
      <vt:lpstr>Office-tema</vt:lpstr>
      <vt:lpstr>nbab</vt:lpstr>
      <vt:lpstr>1_nbab</vt:lpstr>
      <vt:lpstr>2_nbab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Bokslut 2024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Nybro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Sulev Pull</dc:creator>
  <cp:lastModifiedBy>Lisa Pettersson</cp:lastModifiedBy>
  <cp:revision>280</cp:revision>
  <cp:lastPrinted>2021-10-05T15:10:26Z</cp:lastPrinted>
  <dcterms:created xsi:type="dcterms:W3CDTF">2018-03-06T13:02:56Z</dcterms:created>
  <dcterms:modified xsi:type="dcterms:W3CDTF">2025-03-21T14:51:35Z</dcterms:modified>
</cp:coreProperties>
</file>